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strument Sans Medium"/>
      <p:regular r:id="rId17"/>
    </p:embeddedFont>
    <p:embeddedFont>
      <p:font typeface="Instrument Sans Medium"/>
      <p:regular r:id="rId18"/>
    </p:embeddedFont>
    <p:embeddedFont>
      <p:font typeface="Instrument Sans Medium"/>
      <p:regular r:id="rId19"/>
    </p:embeddedFont>
    <p:embeddedFont>
      <p:font typeface="Instrument Sans Medium"/>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00000"/>
          </a:solidFill>
          <a:ln/>
        </p:spPr>
      </p:sp>
      <p:sp>
        <p:nvSpPr>
          <p:cNvPr id="3" name="Shape 1"/>
          <p:cNvSpPr/>
          <p:nvPr/>
        </p:nvSpPr>
        <p:spPr>
          <a:xfrm>
            <a:off x="0" y="0"/>
            <a:ext cx="14630400" cy="8229600"/>
          </a:xfrm>
          <a:prstGeom prst="rect">
            <a:avLst/>
          </a:prstGeom>
          <a:solidFill>
            <a:srgbClr val="1F1F1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92843"/>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3D Printer Error Detection: Nozzle Extrusion Classification</a:t>
            </a:r>
            <a:endParaRPr lang="en-US" sz="4450" dirty="0"/>
          </a:p>
        </p:txBody>
      </p:sp>
      <p:sp>
        <p:nvSpPr>
          <p:cNvPr id="4" name="Text 1"/>
          <p:cNvSpPr/>
          <p:nvPr/>
        </p:nvSpPr>
        <p:spPr>
          <a:xfrm>
            <a:off x="6280190" y="4259342"/>
            <a:ext cx="7556421" cy="2177415"/>
          </a:xfrm>
          <a:prstGeom prst="rect">
            <a:avLst/>
          </a:prstGeom>
          <a:noFill/>
          <a:ln/>
        </p:spPr>
        <p:txBody>
          <a:bodyPr wrap="square" lIns="0" tIns="0" rIns="0" bIns="0" rtlCol="0" anchor="t"/>
          <a:lstStyle/>
          <a:p>
            <a:pP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Welcome to our project report on 3D Printer Error Detection, focusing on nozzle extrusion classification. This presentation will cover our objectives, dataset analysis, data preprocessing, modeling approach, and results. Our team aims to build a model that can predict nozzle extrusion occurrences in 3D printing to prevent errors and minimize waste.</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025962"/>
            <a:ext cx="7496056" cy="708779"/>
          </a:xfrm>
          <a:prstGeom prst="rect">
            <a:avLst/>
          </a:prstGeom>
          <a:noFill/>
          <a:ln/>
        </p:spPr>
        <p:txBody>
          <a:bodyPr wrap="none" lIns="0" tIns="0" rIns="0" bIns="0" rtlCol="0" anchor="t"/>
          <a:lstStyle/>
          <a:p>
            <a:pPr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Conclusion and Future Work</a:t>
            </a:r>
            <a:endParaRPr lang="en-US" sz="4450" dirty="0"/>
          </a:p>
        </p:txBody>
      </p:sp>
      <p:pic>
        <p:nvPicPr>
          <p:cNvPr id="3" name="Image 0" descr="preencoded.png">    </p:cNvPr>
          <p:cNvPicPr>
            <a:picLocks noChangeAspect="1"/>
          </p:cNvPicPr>
          <p:nvPr/>
        </p:nvPicPr>
        <p:blipFill>
          <a:blip r:embed="rId1"/>
          <a:stretch>
            <a:fillRect/>
          </a:stretch>
        </p:blipFill>
        <p:spPr>
          <a:xfrm>
            <a:off x="2978348" y="2188369"/>
            <a:ext cx="2152055" cy="1306949"/>
          </a:xfrm>
          <a:prstGeom prst="rect">
            <a:avLst/>
          </a:prstGeom>
        </p:spPr>
      </p:pic>
      <p:sp>
        <p:nvSpPr>
          <p:cNvPr id="4" name="Text 1"/>
          <p:cNvSpPr/>
          <p:nvPr/>
        </p:nvSpPr>
        <p:spPr>
          <a:xfrm>
            <a:off x="3999190" y="2777014"/>
            <a:ext cx="110252" cy="453509"/>
          </a:xfrm>
          <a:prstGeom prst="rect">
            <a:avLst/>
          </a:prstGeom>
          <a:noFill/>
          <a:ln/>
        </p:spPr>
        <p:txBody>
          <a:bodyPr wrap="none" lIns="0" tIns="0" rIns="0" bIns="0" rtlCol="0" anchor="t"/>
          <a:lstStyle/>
          <a:p>
            <a:pPr algn="ctr" indent="0" marL="0">
              <a:lnSpc>
                <a:spcPts val="35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1</a:t>
            </a:r>
            <a:endParaRPr lang="en-US" sz="2200" dirty="0"/>
          </a:p>
        </p:txBody>
      </p:sp>
      <p:sp>
        <p:nvSpPr>
          <p:cNvPr id="5" name="Text 2"/>
          <p:cNvSpPr/>
          <p:nvPr/>
        </p:nvSpPr>
        <p:spPr>
          <a:xfrm>
            <a:off x="5357217" y="2415183"/>
            <a:ext cx="3257907"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Successful Classification</a:t>
            </a:r>
            <a:endParaRPr lang="en-US" sz="2200" dirty="0"/>
          </a:p>
        </p:txBody>
      </p:sp>
      <p:sp>
        <p:nvSpPr>
          <p:cNvPr id="6" name="Text 3"/>
          <p:cNvSpPr/>
          <p:nvPr/>
        </p:nvSpPr>
        <p:spPr>
          <a:xfrm>
            <a:off x="5357217" y="2905601"/>
            <a:ext cx="5178981" cy="362903"/>
          </a:xfrm>
          <a:prstGeom prst="rect">
            <a:avLst/>
          </a:prstGeom>
          <a:noFill/>
          <a:ln/>
        </p:spPr>
        <p:txBody>
          <a:bodyPr wrap="non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ARCNN Model effectively classified nozzle images</a:t>
            </a:r>
            <a:endParaRPr lang="en-US" sz="1750" dirty="0"/>
          </a:p>
        </p:txBody>
      </p:sp>
      <p:sp>
        <p:nvSpPr>
          <p:cNvPr id="7" name="Shape 4"/>
          <p:cNvSpPr/>
          <p:nvPr/>
        </p:nvSpPr>
        <p:spPr>
          <a:xfrm>
            <a:off x="5187077" y="3508415"/>
            <a:ext cx="8592860" cy="15240"/>
          </a:xfrm>
          <a:prstGeom prst="roundRect">
            <a:avLst>
              <a:gd name="adj" fmla="val 223256"/>
            </a:avLst>
          </a:prstGeom>
          <a:solidFill>
            <a:srgbClr val="575757"/>
          </a:solidFill>
          <a:ln/>
        </p:spPr>
      </p:sp>
      <p:pic>
        <p:nvPicPr>
          <p:cNvPr id="8" name="Image 1" descr="preencoded.png">    </p:cNvPr>
          <p:cNvPicPr>
            <a:picLocks noChangeAspect="1"/>
          </p:cNvPicPr>
          <p:nvPr/>
        </p:nvPicPr>
        <p:blipFill>
          <a:blip r:embed="rId2"/>
          <a:stretch>
            <a:fillRect/>
          </a:stretch>
        </p:blipFill>
        <p:spPr>
          <a:xfrm>
            <a:off x="1902381" y="3551992"/>
            <a:ext cx="4304109" cy="1306949"/>
          </a:xfrm>
          <a:prstGeom prst="rect">
            <a:avLst/>
          </a:prstGeom>
        </p:spPr>
      </p:pic>
      <p:sp>
        <p:nvSpPr>
          <p:cNvPr id="9" name="Text 5"/>
          <p:cNvSpPr/>
          <p:nvPr/>
        </p:nvSpPr>
        <p:spPr>
          <a:xfrm>
            <a:off x="3976211" y="3978712"/>
            <a:ext cx="156210" cy="453509"/>
          </a:xfrm>
          <a:prstGeom prst="rect">
            <a:avLst/>
          </a:prstGeom>
          <a:noFill/>
          <a:ln/>
        </p:spPr>
        <p:txBody>
          <a:bodyPr wrap="none" lIns="0" tIns="0" rIns="0" bIns="0" rtlCol="0" anchor="t"/>
          <a:lstStyle/>
          <a:p>
            <a:pPr algn="ctr" indent="0" marL="0">
              <a:lnSpc>
                <a:spcPts val="35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2</a:t>
            </a:r>
            <a:endParaRPr lang="en-US" sz="2200" dirty="0"/>
          </a:p>
        </p:txBody>
      </p:sp>
      <p:sp>
        <p:nvSpPr>
          <p:cNvPr id="10" name="Text 6"/>
          <p:cNvSpPr/>
          <p:nvPr/>
        </p:nvSpPr>
        <p:spPr>
          <a:xfrm>
            <a:off x="6433304" y="3778806"/>
            <a:ext cx="284928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Future Improvements</a:t>
            </a:r>
            <a:endParaRPr lang="en-US" sz="2200" dirty="0"/>
          </a:p>
        </p:txBody>
      </p:sp>
      <p:sp>
        <p:nvSpPr>
          <p:cNvPr id="11" name="Text 7"/>
          <p:cNvSpPr/>
          <p:nvPr/>
        </p:nvSpPr>
        <p:spPr>
          <a:xfrm>
            <a:off x="6433304" y="4269224"/>
            <a:ext cx="6904673" cy="362903"/>
          </a:xfrm>
          <a:prstGeom prst="rect">
            <a:avLst/>
          </a:prstGeom>
          <a:noFill/>
          <a:ln/>
        </p:spPr>
        <p:txBody>
          <a:bodyPr wrap="non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Experiment with Vision Transformers and hyperparameter tuning</a:t>
            </a:r>
            <a:endParaRPr lang="en-US" sz="1750" dirty="0"/>
          </a:p>
        </p:txBody>
      </p:sp>
      <p:sp>
        <p:nvSpPr>
          <p:cNvPr id="12" name="Shape 8"/>
          <p:cNvSpPr/>
          <p:nvPr/>
        </p:nvSpPr>
        <p:spPr>
          <a:xfrm>
            <a:off x="6263164" y="4872038"/>
            <a:ext cx="7516773" cy="15240"/>
          </a:xfrm>
          <a:prstGeom prst="roundRect">
            <a:avLst>
              <a:gd name="adj" fmla="val 223256"/>
            </a:avLst>
          </a:prstGeom>
          <a:solidFill>
            <a:srgbClr val="575757"/>
          </a:solidFill>
          <a:ln/>
        </p:spPr>
      </p:sp>
      <p:pic>
        <p:nvPicPr>
          <p:cNvPr id="13" name="Image 2" descr="preencoded.png">    </p:cNvPr>
          <p:cNvPicPr>
            <a:picLocks noChangeAspect="1"/>
          </p:cNvPicPr>
          <p:nvPr/>
        </p:nvPicPr>
        <p:blipFill>
          <a:blip r:embed="rId3"/>
          <a:stretch>
            <a:fillRect/>
          </a:stretch>
        </p:blipFill>
        <p:spPr>
          <a:xfrm>
            <a:off x="826294" y="4915614"/>
            <a:ext cx="6456164" cy="1306949"/>
          </a:xfrm>
          <a:prstGeom prst="rect">
            <a:avLst/>
          </a:prstGeom>
        </p:spPr>
      </p:pic>
      <p:sp>
        <p:nvSpPr>
          <p:cNvPr id="14" name="Text 9"/>
          <p:cNvSpPr/>
          <p:nvPr/>
        </p:nvSpPr>
        <p:spPr>
          <a:xfrm>
            <a:off x="3972520" y="5342334"/>
            <a:ext cx="163592" cy="453509"/>
          </a:xfrm>
          <a:prstGeom prst="rect">
            <a:avLst/>
          </a:prstGeom>
          <a:noFill/>
          <a:ln/>
        </p:spPr>
        <p:txBody>
          <a:bodyPr wrap="none" lIns="0" tIns="0" rIns="0" bIns="0" rtlCol="0" anchor="t"/>
          <a:lstStyle/>
          <a:p>
            <a:pPr algn="ctr" indent="0" marL="0">
              <a:lnSpc>
                <a:spcPts val="35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3</a:t>
            </a:r>
            <a:endParaRPr lang="en-US" sz="2200" dirty="0"/>
          </a:p>
        </p:txBody>
      </p:sp>
      <p:sp>
        <p:nvSpPr>
          <p:cNvPr id="15" name="Text 10"/>
          <p:cNvSpPr/>
          <p:nvPr/>
        </p:nvSpPr>
        <p:spPr>
          <a:xfrm>
            <a:off x="7509272" y="514242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Enhanced Accuracy</a:t>
            </a:r>
            <a:endParaRPr lang="en-US" sz="2200" dirty="0"/>
          </a:p>
        </p:txBody>
      </p:sp>
      <p:sp>
        <p:nvSpPr>
          <p:cNvPr id="16" name="Text 11"/>
          <p:cNvSpPr/>
          <p:nvPr/>
        </p:nvSpPr>
        <p:spPr>
          <a:xfrm>
            <a:off x="7509272" y="5632847"/>
            <a:ext cx="5895499" cy="362903"/>
          </a:xfrm>
          <a:prstGeom prst="rect">
            <a:avLst/>
          </a:prstGeom>
          <a:noFill/>
          <a:ln/>
        </p:spPr>
        <p:txBody>
          <a:bodyPr wrap="non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Integrate ensemble methods for improved classification</a:t>
            </a:r>
            <a:endParaRPr lang="en-US" sz="1750" dirty="0"/>
          </a:p>
        </p:txBody>
      </p:sp>
      <p:sp>
        <p:nvSpPr>
          <p:cNvPr id="17" name="Text 12"/>
          <p:cNvSpPr/>
          <p:nvPr/>
        </p:nvSpPr>
        <p:spPr>
          <a:xfrm>
            <a:off x="793790" y="6477714"/>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Our project demonstrates the potential for AI in improving 3D printing processes, paving the way for more efficient and error-free manufacturing.</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11899"/>
          </a:xfrm>
          <a:prstGeom prst="rect">
            <a:avLst/>
          </a:prstGeom>
        </p:spPr>
      </p:pic>
      <p:sp>
        <p:nvSpPr>
          <p:cNvPr id="3" name="Text 0"/>
          <p:cNvSpPr/>
          <p:nvPr/>
        </p:nvSpPr>
        <p:spPr>
          <a:xfrm>
            <a:off x="787241" y="3430429"/>
            <a:ext cx="8065056" cy="702826"/>
          </a:xfrm>
          <a:prstGeom prst="rect">
            <a:avLst/>
          </a:prstGeom>
          <a:noFill/>
          <a:ln/>
        </p:spPr>
        <p:txBody>
          <a:bodyPr wrap="none" lIns="0" tIns="0" rIns="0" bIns="0" rtlCol="0" anchor="t"/>
          <a:lstStyle/>
          <a:p>
            <a:pPr indent="0" marL="0">
              <a:lnSpc>
                <a:spcPts val="5500"/>
              </a:lnSpc>
              <a:buNone/>
            </a:pPr>
            <a:r>
              <a:rPr lang="en-US" sz="4400" dirty="0">
                <a:solidFill>
                  <a:srgbClr val="FEFEFE"/>
                </a:solidFill>
                <a:latin typeface="Instrument Sans Medium" pitchFamily="34" charset="0"/>
                <a:ea typeface="Instrument Sans Medium" pitchFamily="34" charset="-122"/>
                <a:cs typeface="Instrument Sans Medium" pitchFamily="34" charset="-120"/>
              </a:rPr>
              <a:t>Project Objectives and Dataset</a:t>
            </a:r>
            <a:endParaRPr lang="en-US" sz="4400" dirty="0"/>
          </a:p>
        </p:txBody>
      </p:sp>
      <p:sp>
        <p:nvSpPr>
          <p:cNvPr id="4" name="Shape 1"/>
          <p:cNvSpPr/>
          <p:nvPr/>
        </p:nvSpPr>
        <p:spPr>
          <a:xfrm>
            <a:off x="787241" y="4723686"/>
            <a:ext cx="393621" cy="393621"/>
          </a:xfrm>
          <a:prstGeom prst="roundRect">
            <a:avLst>
              <a:gd name="adj" fmla="val 8572"/>
            </a:avLst>
          </a:prstGeom>
          <a:solidFill>
            <a:srgbClr val="3E3E3E"/>
          </a:solidFill>
          <a:ln/>
        </p:spPr>
      </p:sp>
      <p:sp>
        <p:nvSpPr>
          <p:cNvPr id="5" name="Text 2"/>
          <p:cNvSpPr/>
          <p:nvPr/>
        </p:nvSpPr>
        <p:spPr>
          <a:xfrm>
            <a:off x="1405771" y="4723686"/>
            <a:ext cx="2811899" cy="351472"/>
          </a:xfrm>
          <a:prstGeom prst="rect">
            <a:avLst/>
          </a:prstGeom>
          <a:noFill/>
          <a:ln/>
        </p:spPr>
        <p:txBody>
          <a:bodyPr wrap="none" lIns="0" tIns="0" rIns="0" bIns="0" rtlCol="0" anchor="t"/>
          <a:lstStyle/>
          <a:p>
            <a:pPr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Purpose</a:t>
            </a:r>
            <a:endParaRPr lang="en-US" sz="2200" dirty="0"/>
          </a:p>
        </p:txBody>
      </p:sp>
      <p:sp>
        <p:nvSpPr>
          <p:cNvPr id="6" name="Text 3"/>
          <p:cNvSpPr/>
          <p:nvPr/>
        </p:nvSpPr>
        <p:spPr>
          <a:xfrm>
            <a:off x="1405771" y="5210056"/>
            <a:ext cx="5797034" cy="719614"/>
          </a:xfrm>
          <a:prstGeom prst="rect">
            <a:avLst/>
          </a:prstGeom>
          <a:noFill/>
          <a:ln/>
        </p:spPr>
        <p:txBody>
          <a:bodyPr wrap="square" lIns="0" tIns="0" rIns="0" bIns="0" rtlCol="0" anchor="t"/>
          <a:lstStyle/>
          <a:p>
            <a:pPr indent="0" marL="0">
              <a:lnSpc>
                <a:spcPts val="2800"/>
              </a:lnSpc>
              <a:buNone/>
            </a:pPr>
            <a:r>
              <a:rPr lang="en-US" sz="1750" dirty="0">
                <a:solidFill>
                  <a:srgbClr val="BFBFBF"/>
                </a:solidFill>
                <a:latin typeface="Open Sans" pitchFamily="34" charset="0"/>
                <a:ea typeface="Open Sans" pitchFamily="34" charset="-122"/>
                <a:cs typeface="Open Sans" pitchFamily="34" charset="-120"/>
              </a:rPr>
              <a:t>Predict nozzle extrusion occurrences in 3D printing to prevent errors</a:t>
            </a:r>
            <a:endParaRPr lang="en-US" sz="1750" dirty="0"/>
          </a:p>
        </p:txBody>
      </p:sp>
      <p:sp>
        <p:nvSpPr>
          <p:cNvPr id="7" name="Shape 4"/>
          <p:cNvSpPr/>
          <p:nvPr/>
        </p:nvSpPr>
        <p:spPr>
          <a:xfrm>
            <a:off x="7427714" y="4723686"/>
            <a:ext cx="393621" cy="393621"/>
          </a:xfrm>
          <a:prstGeom prst="roundRect">
            <a:avLst>
              <a:gd name="adj" fmla="val 8572"/>
            </a:avLst>
          </a:prstGeom>
          <a:solidFill>
            <a:srgbClr val="3E3E3E"/>
          </a:solidFill>
          <a:ln/>
        </p:spPr>
      </p:sp>
      <p:sp>
        <p:nvSpPr>
          <p:cNvPr id="8" name="Text 5"/>
          <p:cNvSpPr/>
          <p:nvPr/>
        </p:nvSpPr>
        <p:spPr>
          <a:xfrm>
            <a:off x="8046244" y="4723686"/>
            <a:ext cx="2811899" cy="351472"/>
          </a:xfrm>
          <a:prstGeom prst="rect">
            <a:avLst/>
          </a:prstGeom>
          <a:noFill/>
          <a:ln/>
        </p:spPr>
        <p:txBody>
          <a:bodyPr wrap="none" lIns="0" tIns="0" rIns="0" bIns="0" rtlCol="0" anchor="t"/>
          <a:lstStyle/>
          <a:p>
            <a:pPr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Goal</a:t>
            </a:r>
            <a:endParaRPr lang="en-US" sz="2200" dirty="0"/>
          </a:p>
        </p:txBody>
      </p:sp>
      <p:sp>
        <p:nvSpPr>
          <p:cNvPr id="9" name="Text 6"/>
          <p:cNvSpPr/>
          <p:nvPr/>
        </p:nvSpPr>
        <p:spPr>
          <a:xfrm>
            <a:off x="8046244" y="5210056"/>
            <a:ext cx="5797034" cy="719614"/>
          </a:xfrm>
          <a:prstGeom prst="rect">
            <a:avLst/>
          </a:prstGeom>
          <a:noFill/>
          <a:ln/>
        </p:spPr>
        <p:txBody>
          <a:bodyPr wrap="square" lIns="0" tIns="0" rIns="0" bIns="0" rtlCol="0" anchor="t"/>
          <a:lstStyle/>
          <a:p>
            <a:pPr indent="0" marL="0">
              <a:lnSpc>
                <a:spcPts val="2800"/>
              </a:lnSpc>
              <a:buNone/>
            </a:pPr>
            <a:r>
              <a:rPr lang="en-US" sz="1750" dirty="0">
                <a:solidFill>
                  <a:srgbClr val="BFBFBF"/>
                </a:solidFill>
                <a:latin typeface="Open Sans" pitchFamily="34" charset="0"/>
                <a:ea typeface="Open Sans" pitchFamily="34" charset="-122"/>
                <a:cs typeface="Open Sans" pitchFamily="34" charset="-120"/>
              </a:rPr>
              <a:t>Build a model to classify nozzle images using the Residual Attention Model</a:t>
            </a:r>
            <a:endParaRPr lang="en-US" sz="1750" dirty="0"/>
          </a:p>
        </p:txBody>
      </p:sp>
      <p:sp>
        <p:nvSpPr>
          <p:cNvPr id="10" name="Shape 7"/>
          <p:cNvSpPr/>
          <p:nvPr/>
        </p:nvSpPr>
        <p:spPr>
          <a:xfrm>
            <a:off x="787241" y="6407587"/>
            <a:ext cx="393621" cy="393621"/>
          </a:xfrm>
          <a:prstGeom prst="roundRect">
            <a:avLst>
              <a:gd name="adj" fmla="val 8572"/>
            </a:avLst>
          </a:prstGeom>
          <a:solidFill>
            <a:srgbClr val="3E3E3E"/>
          </a:solidFill>
          <a:ln/>
        </p:spPr>
      </p:sp>
      <p:sp>
        <p:nvSpPr>
          <p:cNvPr id="11" name="Text 8"/>
          <p:cNvSpPr/>
          <p:nvPr/>
        </p:nvSpPr>
        <p:spPr>
          <a:xfrm>
            <a:off x="1405771" y="6407587"/>
            <a:ext cx="2811899" cy="351472"/>
          </a:xfrm>
          <a:prstGeom prst="rect">
            <a:avLst/>
          </a:prstGeom>
          <a:noFill/>
          <a:ln/>
        </p:spPr>
        <p:txBody>
          <a:bodyPr wrap="none" lIns="0" tIns="0" rIns="0" bIns="0" rtlCol="0" anchor="t"/>
          <a:lstStyle/>
          <a:p>
            <a:pPr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Outcome</a:t>
            </a:r>
            <a:endParaRPr lang="en-US" sz="2200" dirty="0"/>
          </a:p>
        </p:txBody>
      </p:sp>
      <p:sp>
        <p:nvSpPr>
          <p:cNvPr id="12" name="Text 9"/>
          <p:cNvSpPr/>
          <p:nvPr/>
        </p:nvSpPr>
        <p:spPr>
          <a:xfrm>
            <a:off x="1405771" y="6893957"/>
            <a:ext cx="5797034" cy="719614"/>
          </a:xfrm>
          <a:prstGeom prst="rect">
            <a:avLst/>
          </a:prstGeom>
          <a:noFill/>
          <a:ln/>
        </p:spPr>
        <p:txBody>
          <a:bodyPr wrap="square" lIns="0" tIns="0" rIns="0" bIns="0" rtlCol="0" anchor="t"/>
          <a:lstStyle/>
          <a:p>
            <a:pPr indent="0" marL="0">
              <a:lnSpc>
                <a:spcPts val="2800"/>
              </a:lnSpc>
              <a:buNone/>
            </a:pPr>
            <a:r>
              <a:rPr lang="en-US" sz="1750" dirty="0">
                <a:solidFill>
                  <a:srgbClr val="BFBFBF"/>
                </a:solidFill>
                <a:latin typeface="Open Sans" pitchFamily="34" charset="0"/>
                <a:ea typeface="Open Sans" pitchFamily="34" charset="-122"/>
                <a:cs typeface="Open Sans" pitchFamily="34" charset="-120"/>
              </a:rPr>
              <a:t>Provide actionable insights for 3D printing systems to minimize waste and errors</a:t>
            </a:r>
            <a:endParaRPr lang="en-US" sz="1750" dirty="0"/>
          </a:p>
        </p:txBody>
      </p:sp>
      <p:sp>
        <p:nvSpPr>
          <p:cNvPr id="13" name="Shape 10"/>
          <p:cNvSpPr/>
          <p:nvPr/>
        </p:nvSpPr>
        <p:spPr>
          <a:xfrm>
            <a:off x="7427714" y="6407587"/>
            <a:ext cx="393621" cy="393621"/>
          </a:xfrm>
          <a:prstGeom prst="roundRect">
            <a:avLst>
              <a:gd name="adj" fmla="val 8572"/>
            </a:avLst>
          </a:prstGeom>
          <a:solidFill>
            <a:srgbClr val="3E3E3E"/>
          </a:solidFill>
          <a:ln/>
        </p:spPr>
      </p:sp>
      <p:sp>
        <p:nvSpPr>
          <p:cNvPr id="14" name="Text 11"/>
          <p:cNvSpPr/>
          <p:nvPr/>
        </p:nvSpPr>
        <p:spPr>
          <a:xfrm>
            <a:off x="8046244" y="6407587"/>
            <a:ext cx="2811899" cy="351472"/>
          </a:xfrm>
          <a:prstGeom prst="rect">
            <a:avLst/>
          </a:prstGeom>
          <a:noFill/>
          <a:ln/>
        </p:spPr>
        <p:txBody>
          <a:bodyPr wrap="none" lIns="0" tIns="0" rIns="0" bIns="0" rtlCol="0" anchor="t"/>
          <a:lstStyle/>
          <a:p>
            <a:pPr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Dataset</a:t>
            </a:r>
            <a:endParaRPr lang="en-US" sz="2200" dirty="0"/>
          </a:p>
        </p:txBody>
      </p:sp>
      <p:sp>
        <p:nvSpPr>
          <p:cNvPr id="15" name="Text 12"/>
          <p:cNvSpPr/>
          <p:nvPr/>
        </p:nvSpPr>
        <p:spPr>
          <a:xfrm>
            <a:off x="8046244" y="6893957"/>
            <a:ext cx="5797034" cy="719614"/>
          </a:xfrm>
          <a:prstGeom prst="rect">
            <a:avLst/>
          </a:prstGeom>
          <a:noFill/>
          <a:ln/>
        </p:spPr>
        <p:txBody>
          <a:bodyPr wrap="square" lIns="0" tIns="0" rIns="0" bIns="0" rtlCol="0" anchor="t"/>
          <a:lstStyle/>
          <a:p>
            <a:pPr indent="0" marL="0">
              <a:lnSpc>
                <a:spcPts val="2800"/>
              </a:lnSpc>
              <a:buNone/>
            </a:pPr>
            <a:r>
              <a:rPr lang="en-US" sz="1750" dirty="0">
                <a:solidFill>
                  <a:srgbClr val="BFBFBF"/>
                </a:solidFill>
                <a:latin typeface="Open Sans" pitchFamily="34" charset="0"/>
                <a:ea typeface="Open Sans" pitchFamily="34" charset="-122"/>
                <a:cs typeface="Open Sans" pitchFamily="34" charset="-120"/>
              </a:rPr>
              <a:t>Kaggle competition dataset with labeled images of 3D printer nozzles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39960"/>
            <a:ext cx="9575721" cy="708779"/>
          </a:xfrm>
          <a:prstGeom prst="rect">
            <a:avLst/>
          </a:prstGeom>
          <a:noFill/>
          <a:ln/>
        </p:spPr>
        <p:txBody>
          <a:bodyPr wrap="none" lIns="0" tIns="0" rIns="0" bIns="0" rtlCol="0" anchor="t"/>
          <a:lstStyle/>
          <a:p>
            <a:pPr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Data Understanding and Exploration</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EFEFE"/>
                </a:solidFill>
                <a:latin typeface="Instrument Sans Medium" pitchFamily="34" charset="0"/>
                <a:ea typeface="Instrument Sans Medium" pitchFamily="34" charset="-122"/>
                <a:cs typeface="Instrument Sans Medium" pitchFamily="34" charset="-120"/>
              </a:rPr>
              <a:t>Dataset Overview</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The dataset is designed for binary classification of nozzle images into extrusion or no extrusion. It contains 81,060 training images and 25,279 test images.</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EFEFE"/>
                </a:solidFill>
                <a:latin typeface="Instrument Sans Medium" pitchFamily="34" charset="0"/>
                <a:ea typeface="Instrument Sans Medium" pitchFamily="34" charset="-122"/>
                <a:cs typeface="Instrument Sans Medium" pitchFamily="34" charset="-120"/>
              </a:rPr>
              <a:t>Feature Description</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Input: Image data from nozzle cameras</a:t>
            </a:r>
            <a:pP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
</a:t>
            </a:r>
            <a:pP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Target Variable: has_under_extrusion</a:t>
            </a:r>
            <a:pP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
</a:t>
            </a:r>
            <a:pP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Other features: img_path, printer_id</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3151" y="531852"/>
            <a:ext cx="6506528" cy="604242"/>
          </a:xfrm>
          <a:prstGeom prst="rect">
            <a:avLst/>
          </a:prstGeom>
          <a:noFill/>
          <a:ln/>
        </p:spPr>
        <p:txBody>
          <a:bodyPr wrap="none" lIns="0" tIns="0" rIns="0" bIns="0" rtlCol="0" anchor="t"/>
          <a:lstStyle/>
          <a:p>
            <a:pPr indent="0" marL="0">
              <a:lnSpc>
                <a:spcPts val="4750"/>
              </a:lnSpc>
              <a:buNone/>
            </a:pPr>
            <a:r>
              <a:rPr lang="en-US" sz="3800" dirty="0">
                <a:solidFill>
                  <a:srgbClr val="FEFEFE"/>
                </a:solidFill>
                <a:latin typeface="Instrument Sans Medium" pitchFamily="34" charset="0"/>
                <a:ea typeface="Instrument Sans Medium" pitchFamily="34" charset="-122"/>
                <a:cs typeface="Instrument Sans Medium" pitchFamily="34" charset="-120"/>
              </a:rPr>
              <a:t>Data Distribution and Quality</a:t>
            </a:r>
            <a:endParaRPr lang="en-US" sz="3800" dirty="0"/>
          </a:p>
        </p:txBody>
      </p:sp>
      <p:sp>
        <p:nvSpPr>
          <p:cNvPr id="4" name="Text 1"/>
          <p:cNvSpPr/>
          <p:nvPr/>
        </p:nvSpPr>
        <p:spPr>
          <a:xfrm>
            <a:off x="6163151" y="1522809"/>
            <a:ext cx="7790498" cy="638056"/>
          </a:xfrm>
          <a:prstGeom prst="rect">
            <a:avLst/>
          </a:prstGeom>
          <a:noFill/>
          <a:ln/>
        </p:spPr>
        <p:txBody>
          <a:bodyPr wrap="none" lIns="0" tIns="0" rIns="0" bIns="0" rtlCol="0" anchor="t"/>
          <a:lstStyle/>
          <a:p>
            <a:pPr algn="ctr" indent="0" marL="0">
              <a:lnSpc>
                <a:spcPts val="5000"/>
              </a:lnSpc>
              <a:buNone/>
            </a:pPr>
            <a:r>
              <a:rPr lang="en-US" sz="5000" dirty="0">
                <a:solidFill>
                  <a:srgbClr val="BFBFBF"/>
                </a:solidFill>
                <a:latin typeface="Instrument Sans Medium" pitchFamily="34" charset="0"/>
                <a:ea typeface="Instrument Sans Medium" pitchFamily="34" charset="-122"/>
                <a:cs typeface="Instrument Sans Medium" pitchFamily="34" charset="-120"/>
              </a:rPr>
              <a:t>54.7%</a:t>
            </a:r>
            <a:endParaRPr lang="en-US" sz="5000" dirty="0"/>
          </a:p>
        </p:txBody>
      </p:sp>
      <p:sp>
        <p:nvSpPr>
          <p:cNvPr id="5" name="Text 2"/>
          <p:cNvSpPr/>
          <p:nvPr/>
        </p:nvSpPr>
        <p:spPr>
          <a:xfrm>
            <a:off x="8849797" y="2402562"/>
            <a:ext cx="2417088" cy="302062"/>
          </a:xfrm>
          <a:prstGeom prst="rect">
            <a:avLst/>
          </a:prstGeom>
          <a:noFill/>
          <a:ln/>
        </p:spPr>
        <p:txBody>
          <a:bodyPr wrap="none" lIns="0" tIns="0" rIns="0" bIns="0" rtlCol="0" anchor="t"/>
          <a:lstStyle/>
          <a:p>
            <a:pPr algn="ctr" indent="0" marL="0">
              <a:lnSpc>
                <a:spcPts val="2350"/>
              </a:lnSpc>
              <a:buNone/>
            </a:pPr>
            <a:r>
              <a:rPr lang="en-US" sz="1900" dirty="0">
                <a:solidFill>
                  <a:srgbClr val="BFBFBF"/>
                </a:solidFill>
                <a:latin typeface="Instrument Sans Medium" pitchFamily="34" charset="0"/>
                <a:ea typeface="Instrument Sans Medium" pitchFamily="34" charset="-122"/>
                <a:cs typeface="Instrument Sans Medium" pitchFamily="34" charset="-120"/>
              </a:rPr>
              <a:t>Extrusion Occurred</a:t>
            </a:r>
            <a:endParaRPr lang="en-US" sz="1900" dirty="0"/>
          </a:p>
        </p:txBody>
      </p:sp>
      <p:sp>
        <p:nvSpPr>
          <p:cNvPr id="6" name="Text 3"/>
          <p:cNvSpPr/>
          <p:nvPr/>
        </p:nvSpPr>
        <p:spPr>
          <a:xfrm>
            <a:off x="6163151" y="2820591"/>
            <a:ext cx="7790498" cy="309324"/>
          </a:xfrm>
          <a:prstGeom prst="rect">
            <a:avLst/>
          </a:prstGeom>
          <a:noFill/>
          <a:ln/>
        </p:spPr>
        <p:txBody>
          <a:bodyPr wrap="none" lIns="0" tIns="0" rIns="0" bIns="0" rtlCol="0" anchor="t"/>
          <a:lstStyle/>
          <a:p>
            <a:pPr algn="ctr" indent="0" marL="0">
              <a:lnSpc>
                <a:spcPts val="2400"/>
              </a:lnSpc>
              <a:buNone/>
            </a:pPr>
            <a:r>
              <a:rPr lang="en-US" sz="1500" dirty="0">
                <a:solidFill>
                  <a:srgbClr val="BFBFBF"/>
                </a:solidFill>
                <a:latin typeface="Open Sans" pitchFamily="34" charset="0"/>
                <a:ea typeface="Open Sans" pitchFamily="34" charset="-122"/>
                <a:cs typeface="Open Sans" pitchFamily="34" charset="-120"/>
              </a:rPr>
              <a:t>Percentage of images labeled as having extrusion</a:t>
            </a:r>
            <a:endParaRPr lang="en-US" sz="1500" dirty="0"/>
          </a:p>
        </p:txBody>
      </p:sp>
      <p:sp>
        <p:nvSpPr>
          <p:cNvPr id="7" name="Text 4"/>
          <p:cNvSpPr/>
          <p:nvPr/>
        </p:nvSpPr>
        <p:spPr>
          <a:xfrm>
            <a:off x="6163151" y="3806666"/>
            <a:ext cx="7790498" cy="638056"/>
          </a:xfrm>
          <a:prstGeom prst="rect">
            <a:avLst/>
          </a:prstGeom>
          <a:noFill/>
          <a:ln/>
        </p:spPr>
        <p:txBody>
          <a:bodyPr wrap="none" lIns="0" tIns="0" rIns="0" bIns="0" rtlCol="0" anchor="t"/>
          <a:lstStyle/>
          <a:p>
            <a:pPr algn="ctr" indent="0" marL="0">
              <a:lnSpc>
                <a:spcPts val="5000"/>
              </a:lnSpc>
              <a:buNone/>
            </a:pPr>
            <a:r>
              <a:rPr lang="en-US" sz="5000" dirty="0">
                <a:solidFill>
                  <a:srgbClr val="BFBFBF"/>
                </a:solidFill>
                <a:latin typeface="Instrument Sans Medium" pitchFamily="34" charset="0"/>
                <a:ea typeface="Instrument Sans Medium" pitchFamily="34" charset="-122"/>
                <a:cs typeface="Instrument Sans Medium" pitchFamily="34" charset="-120"/>
              </a:rPr>
              <a:t>45.3%</a:t>
            </a:r>
            <a:endParaRPr lang="en-US" sz="5000" dirty="0"/>
          </a:p>
        </p:txBody>
      </p:sp>
      <p:sp>
        <p:nvSpPr>
          <p:cNvPr id="8" name="Text 5"/>
          <p:cNvSpPr/>
          <p:nvPr/>
        </p:nvSpPr>
        <p:spPr>
          <a:xfrm>
            <a:off x="8849797" y="4686419"/>
            <a:ext cx="2417088" cy="302062"/>
          </a:xfrm>
          <a:prstGeom prst="rect">
            <a:avLst/>
          </a:prstGeom>
          <a:noFill/>
          <a:ln/>
        </p:spPr>
        <p:txBody>
          <a:bodyPr wrap="none" lIns="0" tIns="0" rIns="0" bIns="0" rtlCol="0" anchor="t"/>
          <a:lstStyle/>
          <a:p>
            <a:pPr algn="ctr" indent="0" marL="0">
              <a:lnSpc>
                <a:spcPts val="2350"/>
              </a:lnSpc>
              <a:buNone/>
            </a:pPr>
            <a:r>
              <a:rPr lang="en-US" sz="1900" dirty="0">
                <a:solidFill>
                  <a:srgbClr val="BFBFBF"/>
                </a:solidFill>
                <a:latin typeface="Instrument Sans Medium" pitchFamily="34" charset="0"/>
                <a:ea typeface="Instrument Sans Medium" pitchFamily="34" charset="-122"/>
                <a:cs typeface="Instrument Sans Medium" pitchFamily="34" charset="-120"/>
              </a:rPr>
              <a:t>No Extrusion</a:t>
            </a:r>
            <a:endParaRPr lang="en-US" sz="1900" dirty="0"/>
          </a:p>
        </p:txBody>
      </p:sp>
      <p:sp>
        <p:nvSpPr>
          <p:cNvPr id="9" name="Text 6"/>
          <p:cNvSpPr/>
          <p:nvPr/>
        </p:nvSpPr>
        <p:spPr>
          <a:xfrm>
            <a:off x="6163151" y="5104448"/>
            <a:ext cx="7790498" cy="309324"/>
          </a:xfrm>
          <a:prstGeom prst="rect">
            <a:avLst/>
          </a:prstGeom>
          <a:noFill/>
          <a:ln/>
        </p:spPr>
        <p:txBody>
          <a:bodyPr wrap="none" lIns="0" tIns="0" rIns="0" bIns="0" rtlCol="0" anchor="t"/>
          <a:lstStyle/>
          <a:p>
            <a:pPr algn="ctr" indent="0" marL="0">
              <a:lnSpc>
                <a:spcPts val="2400"/>
              </a:lnSpc>
              <a:buNone/>
            </a:pPr>
            <a:r>
              <a:rPr lang="en-US" sz="1500" dirty="0">
                <a:solidFill>
                  <a:srgbClr val="BFBFBF"/>
                </a:solidFill>
                <a:latin typeface="Open Sans" pitchFamily="34" charset="0"/>
                <a:ea typeface="Open Sans" pitchFamily="34" charset="-122"/>
                <a:cs typeface="Open Sans" pitchFamily="34" charset="-120"/>
              </a:rPr>
              <a:t>Percentage of images labeled as not having extrusion</a:t>
            </a:r>
            <a:endParaRPr lang="en-US" sz="1500" dirty="0"/>
          </a:p>
        </p:txBody>
      </p:sp>
      <p:sp>
        <p:nvSpPr>
          <p:cNvPr id="10" name="Text 7"/>
          <p:cNvSpPr/>
          <p:nvPr/>
        </p:nvSpPr>
        <p:spPr>
          <a:xfrm>
            <a:off x="6163151" y="6090523"/>
            <a:ext cx="7790498" cy="638056"/>
          </a:xfrm>
          <a:prstGeom prst="rect">
            <a:avLst/>
          </a:prstGeom>
          <a:noFill/>
          <a:ln/>
        </p:spPr>
        <p:txBody>
          <a:bodyPr wrap="none" lIns="0" tIns="0" rIns="0" bIns="0" rtlCol="0" anchor="t"/>
          <a:lstStyle/>
          <a:p>
            <a:pPr algn="ctr" indent="0" marL="0">
              <a:lnSpc>
                <a:spcPts val="5000"/>
              </a:lnSpc>
              <a:buNone/>
            </a:pPr>
            <a:r>
              <a:rPr lang="en-US" sz="5000" dirty="0">
                <a:solidFill>
                  <a:srgbClr val="BFBFBF"/>
                </a:solidFill>
                <a:latin typeface="Instrument Sans Medium" pitchFamily="34" charset="0"/>
                <a:ea typeface="Instrument Sans Medium" pitchFamily="34" charset="-122"/>
                <a:cs typeface="Instrument Sans Medium" pitchFamily="34" charset="-120"/>
              </a:rPr>
              <a:t>0</a:t>
            </a:r>
            <a:endParaRPr lang="en-US" sz="5000" dirty="0"/>
          </a:p>
        </p:txBody>
      </p:sp>
      <p:sp>
        <p:nvSpPr>
          <p:cNvPr id="11" name="Text 8"/>
          <p:cNvSpPr/>
          <p:nvPr/>
        </p:nvSpPr>
        <p:spPr>
          <a:xfrm>
            <a:off x="8849797" y="6970276"/>
            <a:ext cx="2417088" cy="302062"/>
          </a:xfrm>
          <a:prstGeom prst="rect">
            <a:avLst/>
          </a:prstGeom>
          <a:noFill/>
          <a:ln/>
        </p:spPr>
        <p:txBody>
          <a:bodyPr wrap="none" lIns="0" tIns="0" rIns="0" bIns="0" rtlCol="0" anchor="t"/>
          <a:lstStyle/>
          <a:p>
            <a:pPr algn="ctr" indent="0" marL="0">
              <a:lnSpc>
                <a:spcPts val="2350"/>
              </a:lnSpc>
              <a:buNone/>
            </a:pPr>
            <a:r>
              <a:rPr lang="en-US" sz="1900" dirty="0">
                <a:solidFill>
                  <a:srgbClr val="BFBFBF"/>
                </a:solidFill>
                <a:latin typeface="Instrument Sans Medium" pitchFamily="34" charset="0"/>
                <a:ea typeface="Instrument Sans Medium" pitchFamily="34" charset="-122"/>
                <a:cs typeface="Instrument Sans Medium" pitchFamily="34" charset="-120"/>
              </a:rPr>
              <a:t>Missing Values</a:t>
            </a:r>
            <a:endParaRPr lang="en-US" sz="1900" dirty="0"/>
          </a:p>
        </p:txBody>
      </p:sp>
      <p:sp>
        <p:nvSpPr>
          <p:cNvPr id="12" name="Text 9"/>
          <p:cNvSpPr/>
          <p:nvPr/>
        </p:nvSpPr>
        <p:spPr>
          <a:xfrm>
            <a:off x="6163151" y="7388304"/>
            <a:ext cx="7790498" cy="309324"/>
          </a:xfrm>
          <a:prstGeom prst="rect">
            <a:avLst/>
          </a:prstGeom>
          <a:noFill/>
          <a:ln/>
        </p:spPr>
        <p:txBody>
          <a:bodyPr wrap="none" lIns="0" tIns="0" rIns="0" bIns="0" rtlCol="0" anchor="t"/>
          <a:lstStyle/>
          <a:p>
            <a:pPr algn="ctr" indent="0" marL="0">
              <a:lnSpc>
                <a:spcPts val="2400"/>
              </a:lnSpc>
              <a:buNone/>
            </a:pPr>
            <a:r>
              <a:rPr lang="en-US" sz="1500" dirty="0">
                <a:solidFill>
                  <a:srgbClr val="BFBFBF"/>
                </a:solidFill>
                <a:latin typeface="Open Sans" pitchFamily="34" charset="0"/>
                <a:ea typeface="Open Sans" pitchFamily="34" charset="-122"/>
                <a:cs typeface="Open Sans" pitchFamily="34" charset="-120"/>
              </a:rPr>
              <a:t>No missing values or duplicates were observed in the dataset</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726" y="3674150"/>
            <a:ext cx="4918829" cy="881301"/>
          </a:xfrm>
          <a:prstGeom prst="rect">
            <a:avLst/>
          </a:prstGeom>
        </p:spPr>
      </p:pic>
      <p:sp>
        <p:nvSpPr>
          <p:cNvPr id="4" name="Text 0"/>
          <p:cNvSpPr/>
          <p:nvPr/>
        </p:nvSpPr>
        <p:spPr>
          <a:xfrm>
            <a:off x="793790" y="3045976"/>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Data Visualization</a:t>
            </a:r>
            <a:endParaRPr lang="en-US" sz="4450" dirty="0"/>
          </a:p>
        </p:txBody>
      </p:sp>
      <p:sp>
        <p:nvSpPr>
          <p:cNvPr id="5" name="Text 1"/>
          <p:cNvSpPr/>
          <p:nvPr/>
        </p:nvSpPr>
        <p:spPr>
          <a:xfrm>
            <a:off x="793790" y="4094917"/>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Visualizing sample nozzle images helps in understanding data patterns and validating dataset content. Here are examples of images with under extrusion: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952262"/>
            <a:ext cx="4919305" cy="6324957"/>
          </a:xfrm>
          <a:prstGeom prst="rect">
            <a:avLst/>
          </a:prstGeom>
        </p:spPr>
      </p:pic>
      <p:sp>
        <p:nvSpPr>
          <p:cNvPr id="4" name="Text 0"/>
          <p:cNvSpPr/>
          <p:nvPr/>
        </p:nvSpPr>
        <p:spPr>
          <a:xfrm>
            <a:off x="6280190" y="858679"/>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Data Preprocessing</a:t>
            </a:r>
            <a:endParaRPr lang="en-US" sz="4450" dirty="0"/>
          </a:p>
        </p:txBody>
      </p:sp>
      <p:sp>
        <p:nvSpPr>
          <p:cNvPr id="5" name="Shape 1"/>
          <p:cNvSpPr/>
          <p:nvPr/>
        </p:nvSpPr>
        <p:spPr>
          <a:xfrm>
            <a:off x="6605111" y="1907619"/>
            <a:ext cx="30480" cy="5463183"/>
          </a:xfrm>
          <a:prstGeom prst="roundRect">
            <a:avLst>
              <a:gd name="adj" fmla="val 111628"/>
            </a:avLst>
          </a:prstGeom>
          <a:solidFill>
            <a:srgbClr val="575757"/>
          </a:solidFill>
          <a:ln/>
        </p:spPr>
      </p:sp>
      <p:sp>
        <p:nvSpPr>
          <p:cNvPr id="6" name="Shape 2"/>
          <p:cNvSpPr/>
          <p:nvPr/>
        </p:nvSpPr>
        <p:spPr>
          <a:xfrm>
            <a:off x="6845022" y="2402681"/>
            <a:ext cx="793790" cy="30480"/>
          </a:xfrm>
          <a:prstGeom prst="roundRect">
            <a:avLst>
              <a:gd name="adj" fmla="val 111628"/>
            </a:avLst>
          </a:prstGeom>
          <a:solidFill>
            <a:srgbClr val="575757"/>
          </a:solidFill>
          <a:ln/>
        </p:spPr>
      </p:sp>
      <p:sp>
        <p:nvSpPr>
          <p:cNvPr id="7" name="Shape 3"/>
          <p:cNvSpPr/>
          <p:nvPr/>
        </p:nvSpPr>
        <p:spPr>
          <a:xfrm>
            <a:off x="6365200" y="2162770"/>
            <a:ext cx="510302" cy="510302"/>
          </a:xfrm>
          <a:prstGeom prst="roundRect">
            <a:avLst>
              <a:gd name="adj" fmla="val 6667"/>
            </a:avLst>
          </a:prstGeom>
          <a:solidFill>
            <a:srgbClr val="3E3E3E"/>
          </a:solidFill>
          <a:ln/>
        </p:spPr>
      </p:sp>
      <p:sp>
        <p:nvSpPr>
          <p:cNvPr id="8" name="Text 4"/>
          <p:cNvSpPr/>
          <p:nvPr/>
        </p:nvSpPr>
        <p:spPr>
          <a:xfrm>
            <a:off x="6554153" y="2247781"/>
            <a:ext cx="132398" cy="340281"/>
          </a:xfrm>
          <a:prstGeom prst="rect">
            <a:avLst/>
          </a:prstGeom>
          <a:noFill/>
          <a:ln/>
        </p:spPr>
        <p:txBody>
          <a:bodyPr wrap="none" lIns="0" tIns="0" rIns="0" bIns="0" rtlCol="0" anchor="t"/>
          <a:lstStyle/>
          <a:p>
            <a:pPr algn="ctr" indent="0" marL="0">
              <a:lnSpc>
                <a:spcPts val="2650"/>
              </a:lnSpc>
              <a:buNone/>
            </a:pPr>
            <a:r>
              <a:rPr lang="en-US" sz="2650" dirty="0">
                <a:solidFill>
                  <a:srgbClr val="BFBFBF"/>
                </a:solidFill>
                <a:latin typeface="Instrument Sans Medium" pitchFamily="34" charset="0"/>
                <a:ea typeface="Instrument Sans Medium" pitchFamily="34" charset="-122"/>
                <a:cs typeface="Instrument Sans Medium" pitchFamily="34" charset="-120"/>
              </a:rPr>
              <a:t>1</a:t>
            </a:r>
            <a:endParaRPr lang="en-US" sz="2650" dirty="0"/>
          </a:p>
        </p:txBody>
      </p:sp>
      <p:sp>
        <p:nvSpPr>
          <p:cNvPr id="9" name="Text 5"/>
          <p:cNvSpPr/>
          <p:nvPr/>
        </p:nvSpPr>
        <p:spPr>
          <a:xfrm>
            <a:off x="7867888" y="2134433"/>
            <a:ext cx="2950488"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Handling Missing Data</a:t>
            </a:r>
            <a:endParaRPr lang="en-US" sz="2200" dirty="0"/>
          </a:p>
        </p:txBody>
      </p:sp>
      <p:sp>
        <p:nvSpPr>
          <p:cNvPr id="10" name="Text 6"/>
          <p:cNvSpPr/>
          <p:nvPr/>
        </p:nvSpPr>
        <p:spPr>
          <a:xfrm>
            <a:off x="7867888" y="2624852"/>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No missing data to handle, simplifying preprocessing steps.</a:t>
            </a:r>
            <a:endParaRPr lang="en-US" sz="1750" dirty="0"/>
          </a:p>
        </p:txBody>
      </p:sp>
      <p:sp>
        <p:nvSpPr>
          <p:cNvPr id="11" name="Shape 7"/>
          <p:cNvSpPr/>
          <p:nvPr/>
        </p:nvSpPr>
        <p:spPr>
          <a:xfrm>
            <a:off x="6845022" y="4299347"/>
            <a:ext cx="793790" cy="30480"/>
          </a:xfrm>
          <a:prstGeom prst="roundRect">
            <a:avLst>
              <a:gd name="adj" fmla="val 111628"/>
            </a:avLst>
          </a:prstGeom>
          <a:solidFill>
            <a:srgbClr val="575757"/>
          </a:solidFill>
          <a:ln/>
        </p:spPr>
      </p:sp>
      <p:sp>
        <p:nvSpPr>
          <p:cNvPr id="12" name="Shape 8"/>
          <p:cNvSpPr/>
          <p:nvPr/>
        </p:nvSpPr>
        <p:spPr>
          <a:xfrm>
            <a:off x="6365200" y="4059436"/>
            <a:ext cx="510302" cy="510302"/>
          </a:xfrm>
          <a:prstGeom prst="roundRect">
            <a:avLst>
              <a:gd name="adj" fmla="val 6667"/>
            </a:avLst>
          </a:prstGeom>
          <a:solidFill>
            <a:srgbClr val="3E3E3E"/>
          </a:solidFill>
          <a:ln/>
        </p:spPr>
      </p:sp>
      <p:sp>
        <p:nvSpPr>
          <p:cNvPr id="13" name="Text 9"/>
          <p:cNvSpPr/>
          <p:nvPr/>
        </p:nvSpPr>
        <p:spPr>
          <a:xfrm>
            <a:off x="6526530" y="4144447"/>
            <a:ext cx="187523" cy="340281"/>
          </a:xfrm>
          <a:prstGeom prst="rect">
            <a:avLst/>
          </a:prstGeom>
          <a:noFill/>
          <a:ln/>
        </p:spPr>
        <p:txBody>
          <a:bodyPr wrap="none" lIns="0" tIns="0" rIns="0" bIns="0" rtlCol="0" anchor="t"/>
          <a:lstStyle/>
          <a:p>
            <a:pPr algn="ctr" indent="0" marL="0">
              <a:lnSpc>
                <a:spcPts val="2650"/>
              </a:lnSpc>
              <a:buNone/>
            </a:pPr>
            <a:r>
              <a:rPr lang="en-US" sz="2650" dirty="0">
                <a:solidFill>
                  <a:srgbClr val="BFBFBF"/>
                </a:solidFill>
                <a:latin typeface="Instrument Sans Medium" pitchFamily="34" charset="0"/>
                <a:ea typeface="Instrument Sans Medium" pitchFamily="34" charset="-122"/>
                <a:cs typeface="Instrument Sans Medium" pitchFamily="34" charset="-120"/>
              </a:rPr>
              <a:t>2</a:t>
            </a:r>
            <a:endParaRPr lang="en-US" sz="2650" dirty="0"/>
          </a:p>
        </p:txBody>
      </p:sp>
      <p:sp>
        <p:nvSpPr>
          <p:cNvPr id="14" name="Text 10"/>
          <p:cNvSpPr/>
          <p:nvPr/>
        </p:nvSpPr>
        <p:spPr>
          <a:xfrm>
            <a:off x="7867888" y="4031099"/>
            <a:ext cx="4105751"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Encoding Categorical Variables</a:t>
            </a:r>
            <a:endParaRPr lang="en-US" sz="2200" dirty="0"/>
          </a:p>
        </p:txBody>
      </p:sp>
      <p:sp>
        <p:nvSpPr>
          <p:cNvPr id="15" name="Text 11"/>
          <p:cNvSpPr/>
          <p:nvPr/>
        </p:nvSpPr>
        <p:spPr>
          <a:xfrm>
            <a:off x="7867888" y="4521517"/>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Labels were encoded as integers (0 and 1) for model training.</a:t>
            </a:r>
            <a:endParaRPr lang="en-US" sz="1750" dirty="0"/>
          </a:p>
        </p:txBody>
      </p:sp>
      <p:sp>
        <p:nvSpPr>
          <p:cNvPr id="16" name="Shape 12"/>
          <p:cNvSpPr/>
          <p:nvPr/>
        </p:nvSpPr>
        <p:spPr>
          <a:xfrm>
            <a:off x="6845022" y="6196013"/>
            <a:ext cx="793790" cy="30480"/>
          </a:xfrm>
          <a:prstGeom prst="roundRect">
            <a:avLst>
              <a:gd name="adj" fmla="val 111628"/>
            </a:avLst>
          </a:prstGeom>
          <a:solidFill>
            <a:srgbClr val="575757"/>
          </a:solidFill>
          <a:ln/>
        </p:spPr>
      </p:sp>
      <p:sp>
        <p:nvSpPr>
          <p:cNvPr id="17" name="Shape 13"/>
          <p:cNvSpPr/>
          <p:nvPr/>
        </p:nvSpPr>
        <p:spPr>
          <a:xfrm>
            <a:off x="6365200" y="5956102"/>
            <a:ext cx="510302" cy="510302"/>
          </a:xfrm>
          <a:prstGeom prst="roundRect">
            <a:avLst>
              <a:gd name="adj" fmla="val 6667"/>
            </a:avLst>
          </a:prstGeom>
          <a:solidFill>
            <a:srgbClr val="3E3E3E"/>
          </a:solidFill>
          <a:ln/>
        </p:spPr>
      </p:sp>
      <p:sp>
        <p:nvSpPr>
          <p:cNvPr id="18" name="Text 14"/>
          <p:cNvSpPr/>
          <p:nvPr/>
        </p:nvSpPr>
        <p:spPr>
          <a:xfrm>
            <a:off x="6522125" y="6041112"/>
            <a:ext cx="196334" cy="340281"/>
          </a:xfrm>
          <a:prstGeom prst="rect">
            <a:avLst/>
          </a:prstGeom>
          <a:noFill/>
          <a:ln/>
        </p:spPr>
        <p:txBody>
          <a:bodyPr wrap="none" lIns="0" tIns="0" rIns="0" bIns="0" rtlCol="0" anchor="t"/>
          <a:lstStyle/>
          <a:p>
            <a:pPr algn="ctr" indent="0" marL="0">
              <a:lnSpc>
                <a:spcPts val="2650"/>
              </a:lnSpc>
              <a:buNone/>
            </a:pPr>
            <a:r>
              <a:rPr lang="en-US" sz="2650" dirty="0">
                <a:solidFill>
                  <a:srgbClr val="BFBFBF"/>
                </a:solidFill>
                <a:latin typeface="Instrument Sans Medium" pitchFamily="34" charset="0"/>
                <a:ea typeface="Instrument Sans Medium" pitchFamily="34" charset="-122"/>
                <a:cs typeface="Instrument Sans Medium" pitchFamily="34" charset="-120"/>
              </a:rPr>
              <a:t>3</a:t>
            </a:r>
            <a:endParaRPr lang="en-US" sz="2650" dirty="0"/>
          </a:p>
        </p:txBody>
      </p:sp>
      <p:sp>
        <p:nvSpPr>
          <p:cNvPr id="19" name="Text 15"/>
          <p:cNvSpPr/>
          <p:nvPr/>
        </p:nvSpPr>
        <p:spPr>
          <a:xfrm>
            <a:off x="7867888" y="592776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Feature Scaling</a:t>
            </a:r>
            <a:endParaRPr lang="en-US" sz="2200" dirty="0"/>
          </a:p>
        </p:txBody>
      </p:sp>
      <p:sp>
        <p:nvSpPr>
          <p:cNvPr id="20" name="Text 16"/>
          <p:cNvSpPr/>
          <p:nvPr/>
        </p:nvSpPr>
        <p:spPr>
          <a:xfrm>
            <a:off x="7867888" y="6418183"/>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Images were normalized to a [0,1] range for uniformity, improving model convergence.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007870" y="2023110"/>
            <a:ext cx="1470660" cy="4183380"/>
          </a:xfrm>
          <a:prstGeom prst="rect">
            <a:avLst/>
          </a:prstGeom>
        </p:spPr>
      </p:pic>
      <p:sp>
        <p:nvSpPr>
          <p:cNvPr id="4" name="Text 0"/>
          <p:cNvSpPr/>
          <p:nvPr/>
        </p:nvSpPr>
        <p:spPr>
          <a:xfrm>
            <a:off x="6280190" y="868561"/>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Modeling Approach</a:t>
            </a:r>
            <a:endParaRPr lang="en-US" sz="4450" dirty="0"/>
          </a:p>
        </p:txBody>
      </p:sp>
      <p:pic>
        <p:nvPicPr>
          <p:cNvPr id="5" name="Image 2" descr="preencoded.png">    </p:cNvPr>
          <p:cNvPicPr>
            <a:picLocks noChangeAspect="1"/>
          </p:cNvPicPr>
          <p:nvPr/>
        </p:nvPicPr>
        <p:blipFill>
          <a:blip r:embed="rId3"/>
          <a:stretch>
            <a:fillRect/>
          </a:stretch>
        </p:blipFill>
        <p:spPr>
          <a:xfrm>
            <a:off x="6280190" y="1917502"/>
            <a:ext cx="1134070" cy="1814513"/>
          </a:xfrm>
          <a:prstGeom prst="rect">
            <a:avLst/>
          </a:prstGeom>
        </p:spPr>
      </p:pic>
      <p:sp>
        <p:nvSpPr>
          <p:cNvPr id="6" name="Text 1"/>
          <p:cNvSpPr/>
          <p:nvPr/>
        </p:nvSpPr>
        <p:spPr>
          <a:xfrm>
            <a:off x="7754422" y="214431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Algorithm Selection</a:t>
            </a:r>
            <a:endParaRPr lang="en-US" sz="2200" dirty="0"/>
          </a:p>
        </p:txBody>
      </p:sp>
      <p:sp>
        <p:nvSpPr>
          <p:cNvPr id="7" name="Text 2"/>
          <p:cNvSpPr/>
          <p:nvPr/>
        </p:nvSpPr>
        <p:spPr>
          <a:xfrm>
            <a:off x="7754422" y="2634734"/>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ARCNN with attention modules for focused feature extraction</a:t>
            </a:r>
            <a:endParaRPr lang="en-US" sz="1750" dirty="0"/>
          </a:p>
        </p:txBody>
      </p:sp>
      <p:pic>
        <p:nvPicPr>
          <p:cNvPr id="8" name="Image 3" descr="preencoded.png">    </p:cNvPr>
          <p:cNvPicPr>
            <a:picLocks noChangeAspect="1"/>
          </p:cNvPicPr>
          <p:nvPr/>
        </p:nvPicPr>
        <p:blipFill>
          <a:blip r:embed="rId4"/>
          <a:stretch>
            <a:fillRect/>
          </a:stretch>
        </p:blipFill>
        <p:spPr>
          <a:xfrm>
            <a:off x="6280190" y="3732014"/>
            <a:ext cx="1134070" cy="1814513"/>
          </a:xfrm>
          <a:prstGeom prst="rect">
            <a:avLst/>
          </a:prstGeom>
        </p:spPr>
      </p:pic>
      <p:sp>
        <p:nvSpPr>
          <p:cNvPr id="9" name="Text 3"/>
          <p:cNvSpPr/>
          <p:nvPr/>
        </p:nvSpPr>
        <p:spPr>
          <a:xfrm>
            <a:off x="7754422" y="395882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Data Splitting</a:t>
            </a:r>
            <a:endParaRPr lang="en-US" sz="2200" dirty="0"/>
          </a:p>
        </p:txBody>
      </p:sp>
      <p:sp>
        <p:nvSpPr>
          <p:cNvPr id="10" name="Text 4"/>
          <p:cNvSpPr/>
          <p:nvPr/>
        </p:nvSpPr>
        <p:spPr>
          <a:xfrm>
            <a:off x="7754422" y="4449247"/>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Train/Test split: 80/20 for robust evaluation</a:t>
            </a:r>
            <a:endParaRPr lang="en-US" sz="1750" dirty="0"/>
          </a:p>
        </p:txBody>
      </p:sp>
      <p:pic>
        <p:nvPicPr>
          <p:cNvPr id="11" name="Image 4" descr="preencoded.png">    </p:cNvPr>
          <p:cNvPicPr>
            <a:picLocks noChangeAspect="1"/>
          </p:cNvPicPr>
          <p:nvPr/>
        </p:nvPicPr>
        <p:blipFill>
          <a:blip r:embed="rId5"/>
          <a:stretch>
            <a:fillRect/>
          </a:stretch>
        </p:blipFill>
        <p:spPr>
          <a:xfrm>
            <a:off x="6280190" y="5546527"/>
            <a:ext cx="1134070" cy="1814513"/>
          </a:xfrm>
          <a:prstGeom prst="rect">
            <a:avLst/>
          </a:prstGeom>
        </p:spPr>
      </p:pic>
      <p:sp>
        <p:nvSpPr>
          <p:cNvPr id="12" name="Text 5"/>
          <p:cNvSpPr/>
          <p:nvPr/>
        </p:nvSpPr>
        <p:spPr>
          <a:xfrm>
            <a:off x="7754422" y="577334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Model Training</a:t>
            </a:r>
            <a:endParaRPr lang="en-US" sz="2200" dirty="0"/>
          </a:p>
        </p:txBody>
      </p:sp>
      <p:sp>
        <p:nvSpPr>
          <p:cNvPr id="13" name="Text 6"/>
          <p:cNvSpPr/>
          <p:nvPr/>
        </p:nvSpPr>
        <p:spPr>
          <a:xfrm>
            <a:off x="7754422" y="6263759"/>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BFBFBF"/>
                </a:solidFill>
                <a:latin typeface="Open Sans" pitchFamily="34" charset="0"/>
                <a:ea typeface="Open Sans" pitchFamily="34" charset="-122"/>
                <a:cs typeface="Open Sans" pitchFamily="34" charset="-120"/>
              </a:rPr>
              <a:t>Hyperparameters: Learning rate 0.0001, Batch size 32, Epochs 11</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2431971"/>
            <a:ext cx="4919305" cy="3365659"/>
          </a:xfrm>
          <a:prstGeom prst="rect">
            <a:avLst/>
          </a:prstGeom>
        </p:spPr>
      </p:pic>
      <p:sp>
        <p:nvSpPr>
          <p:cNvPr id="4" name="Text 0"/>
          <p:cNvSpPr/>
          <p:nvPr/>
        </p:nvSpPr>
        <p:spPr>
          <a:xfrm>
            <a:off x="793790" y="1271230"/>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Model Evaluation and Improvement</a:t>
            </a:r>
            <a:endParaRPr lang="en-US" sz="4450" dirty="0"/>
          </a:p>
        </p:txBody>
      </p:sp>
      <p:sp>
        <p:nvSpPr>
          <p:cNvPr id="5" name="Shape 1"/>
          <p:cNvSpPr/>
          <p:nvPr/>
        </p:nvSpPr>
        <p:spPr>
          <a:xfrm>
            <a:off x="793790" y="3028950"/>
            <a:ext cx="3664863" cy="2032754"/>
          </a:xfrm>
          <a:prstGeom prst="roundRect">
            <a:avLst>
              <a:gd name="adj" fmla="val 1674"/>
            </a:avLst>
          </a:prstGeom>
          <a:solidFill>
            <a:srgbClr val="3E3E3E"/>
          </a:solidFill>
          <a:ln/>
        </p:spPr>
      </p:sp>
      <p:sp>
        <p:nvSpPr>
          <p:cNvPr id="6" name="Text 2"/>
          <p:cNvSpPr/>
          <p:nvPr/>
        </p:nvSpPr>
        <p:spPr>
          <a:xfrm>
            <a:off x="1020604" y="32557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Evaluation Metrics</a:t>
            </a:r>
            <a:endParaRPr lang="en-US" sz="2200" dirty="0"/>
          </a:p>
        </p:txBody>
      </p:sp>
      <p:sp>
        <p:nvSpPr>
          <p:cNvPr id="7" name="Text 3"/>
          <p:cNvSpPr/>
          <p:nvPr/>
        </p:nvSpPr>
        <p:spPr>
          <a:xfrm>
            <a:off x="1020604" y="3746183"/>
            <a:ext cx="3211235" cy="725805"/>
          </a:xfrm>
          <a:prstGeom prst="rect">
            <a:avLst/>
          </a:prstGeom>
          <a:noFill/>
          <a:ln/>
        </p:spPr>
        <p:txBody>
          <a:bodyPr wrap="square" lIns="0" tIns="0" rIns="0" bIns="0" rtlCol="0" anchor="t"/>
          <a:lstStyle/>
          <a:p>
            <a:pP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Accuracy and loss were used to assess model performance</a:t>
            </a:r>
            <a:endParaRPr lang="en-US" sz="1750" dirty="0"/>
          </a:p>
        </p:txBody>
      </p:sp>
      <p:sp>
        <p:nvSpPr>
          <p:cNvPr id="8" name="Shape 4"/>
          <p:cNvSpPr/>
          <p:nvPr/>
        </p:nvSpPr>
        <p:spPr>
          <a:xfrm>
            <a:off x="4685467" y="3028950"/>
            <a:ext cx="3664863" cy="2032754"/>
          </a:xfrm>
          <a:prstGeom prst="roundRect">
            <a:avLst>
              <a:gd name="adj" fmla="val 1674"/>
            </a:avLst>
          </a:prstGeom>
          <a:solidFill>
            <a:srgbClr val="3E3E3E"/>
          </a:solidFill>
          <a:ln/>
        </p:spPr>
      </p:sp>
      <p:sp>
        <p:nvSpPr>
          <p:cNvPr id="9" name="Text 5"/>
          <p:cNvSpPr/>
          <p:nvPr/>
        </p:nvSpPr>
        <p:spPr>
          <a:xfrm>
            <a:off x="4912281" y="3255764"/>
            <a:ext cx="2877979" cy="354330"/>
          </a:xfrm>
          <a:prstGeom prst="rect">
            <a:avLst/>
          </a:prstGeom>
          <a:noFill/>
          <a:ln/>
        </p:spPr>
        <p:txBody>
          <a:bodyPr wrap="none" lIns="0" tIns="0" rIns="0" bIns="0" rtlCol="0" anchor="t"/>
          <a:lstStyle/>
          <a:p>
            <a:pPr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Performance Analysis</a:t>
            </a:r>
            <a:endParaRPr lang="en-US" sz="2200" dirty="0"/>
          </a:p>
        </p:txBody>
      </p:sp>
      <p:sp>
        <p:nvSpPr>
          <p:cNvPr id="10" name="Text 6"/>
          <p:cNvSpPr/>
          <p:nvPr/>
        </p:nvSpPr>
        <p:spPr>
          <a:xfrm>
            <a:off x="4912281" y="3746183"/>
            <a:ext cx="3211235" cy="1088708"/>
          </a:xfrm>
          <a:prstGeom prst="rect">
            <a:avLst/>
          </a:prstGeom>
          <a:noFill/>
          <a:ln/>
        </p:spPr>
        <p:txBody>
          <a:bodyPr wrap="square" lIns="0" tIns="0" rIns="0" bIns="0" rtlCol="0" anchor="t"/>
          <a:lstStyle/>
          <a:p>
            <a:pP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The model showed consistent improvement in training loss over epochs</a:t>
            </a:r>
            <a:endParaRPr lang="en-US" sz="1750" dirty="0"/>
          </a:p>
        </p:txBody>
      </p:sp>
      <p:sp>
        <p:nvSpPr>
          <p:cNvPr id="11" name="Shape 7"/>
          <p:cNvSpPr/>
          <p:nvPr/>
        </p:nvSpPr>
        <p:spPr>
          <a:xfrm>
            <a:off x="793790" y="5288518"/>
            <a:ext cx="7556421" cy="1669852"/>
          </a:xfrm>
          <a:prstGeom prst="roundRect">
            <a:avLst>
              <a:gd name="adj" fmla="val 2038"/>
            </a:avLst>
          </a:prstGeom>
          <a:solidFill>
            <a:srgbClr val="3E3E3E"/>
          </a:solidFill>
          <a:ln/>
        </p:spPr>
      </p:sp>
      <p:sp>
        <p:nvSpPr>
          <p:cNvPr id="12" name="Text 8"/>
          <p:cNvSpPr/>
          <p:nvPr/>
        </p:nvSpPr>
        <p:spPr>
          <a:xfrm>
            <a:off x="1020604" y="5515332"/>
            <a:ext cx="3368993" cy="354330"/>
          </a:xfrm>
          <a:prstGeom prst="rect">
            <a:avLst/>
          </a:prstGeom>
          <a:noFill/>
          <a:ln/>
        </p:spPr>
        <p:txBody>
          <a:bodyPr wrap="none" lIns="0" tIns="0" rIns="0" bIns="0" rtlCol="0" anchor="t"/>
          <a:lstStyle/>
          <a:p>
            <a:pPr indent="0" marL="0">
              <a:lnSpc>
                <a:spcPts val="2750"/>
              </a:lnSpc>
              <a:buNone/>
            </a:pPr>
            <a:r>
              <a:rPr lang="en-US" sz="2200" dirty="0">
                <a:solidFill>
                  <a:srgbClr val="BFBFBF"/>
                </a:solidFill>
                <a:latin typeface="Instrument Sans Medium" pitchFamily="34" charset="0"/>
                <a:ea typeface="Instrument Sans Medium" pitchFamily="34" charset="-122"/>
                <a:cs typeface="Instrument Sans Medium" pitchFamily="34" charset="-120"/>
              </a:rPr>
              <a:t>Improvement Techniques</a:t>
            </a:r>
            <a:endParaRPr lang="en-US" sz="2200" dirty="0"/>
          </a:p>
        </p:txBody>
      </p:sp>
      <p:sp>
        <p:nvSpPr>
          <p:cNvPr id="13" name="Text 9"/>
          <p:cNvSpPr/>
          <p:nvPr/>
        </p:nvSpPr>
        <p:spPr>
          <a:xfrm>
            <a:off x="1020604" y="6005751"/>
            <a:ext cx="7102793" cy="725805"/>
          </a:xfrm>
          <a:prstGeom prst="rect">
            <a:avLst/>
          </a:prstGeom>
          <a:noFill/>
          <a:ln/>
        </p:spPr>
        <p:txBody>
          <a:bodyPr wrap="square" lIns="0" tIns="0" rIns="0" bIns="0" rtlCol="0" anchor="t"/>
          <a:lstStyle/>
          <a:p>
            <a:pP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Data augmentation and learning rate scheduling were applied to enhance generalization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328624"/>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EFEFE"/>
                </a:solidFill>
                <a:latin typeface="Instrument Sans Medium" pitchFamily="34" charset="0"/>
                <a:ea typeface="Instrument Sans Medium" pitchFamily="34" charset="-122"/>
                <a:cs typeface="Instrument Sans Medium" pitchFamily="34" charset="-120"/>
              </a:rPr>
              <a:t>Final Model Selection and Results</a:t>
            </a:r>
            <a:endParaRPr lang="en-US" sz="4450" dirty="0"/>
          </a:p>
        </p:txBody>
      </p:sp>
      <p:sp>
        <p:nvSpPr>
          <p:cNvPr id="4" name="Text 1"/>
          <p:cNvSpPr/>
          <p:nvPr/>
        </p:nvSpPr>
        <p:spPr>
          <a:xfrm>
            <a:off x="6280190" y="408634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BFBFBF"/>
                </a:solidFill>
                <a:latin typeface="Open Sans" pitchFamily="34" charset="0"/>
                <a:ea typeface="Open Sans" pitchFamily="34" charset="-122"/>
                <a:cs typeface="Open Sans" pitchFamily="34" charset="-120"/>
              </a:rPr>
              <a:t>The ARCNN Model was chosen as the final model due to its superior performance in classifying nozzle images. It demonstrated robust training results and a consistent decrease in loss, indicating its effectiveness in identifying extrusion occurrences in 3D printing operations.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2024-11-20T08:49:53Z</dcterms:created>
  <dcterms:modified xsi:type="dcterms:W3CDTF">2024-11-20T08:49:53Z</dcterms:modified>
</cp:coreProperties>
</file>